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ADF3"/>
    <a:srgbClr val="F640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6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0C86C-306A-4909-94DD-8022FC10F486}" type="datetimeFigureOut">
              <a:rPr kumimoji="1" lang="ja-JP" altLang="en-US" smtClean="0"/>
              <a:t>2025/5/1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0259C-5152-4714-9BD0-AD69A64E78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4938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0C86C-306A-4909-94DD-8022FC10F486}" type="datetimeFigureOut">
              <a:rPr kumimoji="1" lang="ja-JP" altLang="en-US" smtClean="0"/>
              <a:t>2025/5/1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0259C-5152-4714-9BD0-AD69A64E78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3370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0C86C-306A-4909-94DD-8022FC10F486}" type="datetimeFigureOut">
              <a:rPr kumimoji="1" lang="ja-JP" altLang="en-US" smtClean="0"/>
              <a:t>2025/5/1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0259C-5152-4714-9BD0-AD69A64E78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5789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0C86C-306A-4909-94DD-8022FC10F486}" type="datetimeFigureOut">
              <a:rPr kumimoji="1" lang="ja-JP" altLang="en-US" smtClean="0"/>
              <a:t>2025/5/1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0259C-5152-4714-9BD0-AD69A64E78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2262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0C86C-306A-4909-94DD-8022FC10F486}" type="datetimeFigureOut">
              <a:rPr kumimoji="1" lang="ja-JP" altLang="en-US" smtClean="0"/>
              <a:t>2025/5/1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0259C-5152-4714-9BD0-AD69A64E78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9412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0C86C-306A-4909-94DD-8022FC10F486}" type="datetimeFigureOut">
              <a:rPr kumimoji="1" lang="ja-JP" altLang="en-US" smtClean="0"/>
              <a:t>2025/5/1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0259C-5152-4714-9BD0-AD69A64E78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9816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0C86C-306A-4909-94DD-8022FC10F486}" type="datetimeFigureOut">
              <a:rPr kumimoji="1" lang="ja-JP" altLang="en-US" smtClean="0"/>
              <a:t>2025/5/1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0259C-5152-4714-9BD0-AD69A64E78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2537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0C86C-306A-4909-94DD-8022FC10F486}" type="datetimeFigureOut">
              <a:rPr kumimoji="1" lang="ja-JP" altLang="en-US" smtClean="0"/>
              <a:t>2025/5/1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0259C-5152-4714-9BD0-AD69A64E78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0627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0C86C-306A-4909-94DD-8022FC10F486}" type="datetimeFigureOut">
              <a:rPr kumimoji="1" lang="ja-JP" altLang="en-US" smtClean="0"/>
              <a:t>2025/5/1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0259C-5152-4714-9BD0-AD69A64E78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1504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0C86C-306A-4909-94DD-8022FC10F486}" type="datetimeFigureOut">
              <a:rPr kumimoji="1" lang="ja-JP" altLang="en-US" smtClean="0"/>
              <a:t>2025/5/1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0259C-5152-4714-9BD0-AD69A64E78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0743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0C86C-306A-4909-94DD-8022FC10F486}" type="datetimeFigureOut">
              <a:rPr kumimoji="1" lang="ja-JP" altLang="en-US" smtClean="0"/>
              <a:t>2025/5/1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0259C-5152-4714-9BD0-AD69A64E78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3835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0C86C-306A-4909-94DD-8022FC10F486}" type="datetimeFigureOut">
              <a:rPr kumimoji="1" lang="ja-JP" altLang="en-US" smtClean="0"/>
              <a:t>2025/5/1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0259C-5152-4714-9BD0-AD69A64E78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0796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10" Type="http://schemas.openxmlformats.org/officeDocument/2006/relationships/image" Target="../media/image7.png"/><Relationship Id="rId4" Type="http://schemas.openxmlformats.org/officeDocument/2006/relationships/image" Target="../media/image2.jp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021DB8A2-903C-34FE-F38E-B8BB083C13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2368" y="300965"/>
            <a:ext cx="4134465" cy="6509282"/>
          </a:xfrm>
          <a:prstGeom prst="rect">
            <a:avLst/>
          </a:prstGeom>
          <a:ln w="25400">
            <a:solidFill>
              <a:schemeClr val="bg1">
                <a:lumMod val="50000"/>
              </a:schemeClr>
            </a:solidFill>
          </a:ln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AA8A60B9-ABBE-1646-BD0B-4A4D99822C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40" y="5560411"/>
            <a:ext cx="2805113" cy="1252538"/>
          </a:xfrm>
          <a:prstGeom prst="rect">
            <a:avLst/>
          </a:prstGeom>
          <a:ln w="25400">
            <a:solidFill>
              <a:schemeClr val="bg1">
                <a:lumMod val="50000"/>
              </a:schemeClr>
            </a:solidFill>
          </a:ln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B193FAFA-3CE7-A873-B83E-48275A8CDA8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2402" y="996736"/>
            <a:ext cx="2371173" cy="2218858"/>
          </a:xfrm>
          <a:prstGeom prst="rect">
            <a:avLst/>
          </a:prstGeom>
          <a:ln w="25400">
            <a:solidFill>
              <a:schemeClr val="bg1">
                <a:lumMod val="50000"/>
              </a:schemeClr>
            </a:solidFill>
          </a:ln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8E605FF5-B098-B259-289D-2DB574C1375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2402" y="3818531"/>
            <a:ext cx="2377393" cy="1163149"/>
          </a:xfrm>
          <a:prstGeom prst="rect">
            <a:avLst/>
          </a:prstGeom>
          <a:ln w="25400">
            <a:solidFill>
              <a:schemeClr val="bg1">
                <a:lumMod val="50000"/>
              </a:schemeClr>
            </a:solidFill>
          </a:ln>
        </p:spPr>
      </p:pic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4A42C385-0505-34EB-8197-3B82359F8D8C}"/>
              </a:ext>
            </a:extLst>
          </p:cNvPr>
          <p:cNvSpPr/>
          <p:nvPr/>
        </p:nvSpPr>
        <p:spPr>
          <a:xfrm>
            <a:off x="-10380" y="0"/>
            <a:ext cx="6907660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1400" b="1" dirty="0">
                <a:ln w="0"/>
              </a:rPr>
              <a:t>セレクトフーズ通販本店（会社・団体専用）新規会員登録マニュアル　</a:t>
            </a:r>
            <a:r>
              <a:rPr lang="en-US" altLang="ja-JP" sz="1050" b="1" dirty="0">
                <a:ln w="0"/>
              </a:rPr>
              <a:t>2025/5/1</a:t>
            </a:r>
            <a:r>
              <a:rPr lang="ja-JP" altLang="en-US" sz="1050" b="1" dirty="0">
                <a:ln w="0"/>
              </a:rPr>
              <a:t>改定</a:t>
            </a:r>
            <a:endParaRPr lang="ja-JP" altLang="en-US" sz="1400" b="1" cap="none" spc="0" dirty="0">
              <a:ln w="0"/>
            </a:endParaRPr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2C539076-3394-1128-4547-DF61BD10289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2424" y="530808"/>
            <a:ext cx="2941163" cy="800755"/>
          </a:xfrm>
          <a:prstGeom prst="rect">
            <a:avLst/>
          </a:prstGeom>
          <a:ln w="25400">
            <a:solidFill>
              <a:schemeClr val="bg1">
                <a:lumMod val="50000"/>
              </a:schemeClr>
            </a:solidFill>
          </a:ln>
        </p:spPr>
      </p:pic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31BBECE8-A48B-EBA3-A8F0-325E72C53B13}"/>
              </a:ext>
            </a:extLst>
          </p:cNvPr>
          <p:cNvSpPr/>
          <p:nvPr/>
        </p:nvSpPr>
        <p:spPr>
          <a:xfrm>
            <a:off x="324804" y="1060526"/>
            <a:ext cx="1527983" cy="261610"/>
          </a:xfrm>
          <a:prstGeom prst="rect">
            <a:avLst/>
          </a:prstGeom>
          <a:noFill/>
        </p:spPr>
        <p:txBody>
          <a:bodyPr vert="horz" wrap="none" lIns="91440" tIns="45720" rIns="91440" bIns="45720">
            <a:spAutoFit/>
          </a:bodyPr>
          <a:lstStyle/>
          <a:p>
            <a:pPr algn="ctr"/>
            <a:r>
              <a:rPr lang="ja-JP" altLang="en-US" sz="1100" dirty="0">
                <a:ln w="6350" cmpd="sng">
                  <a:noFill/>
                  <a:prstDash val="solid"/>
                </a:ln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セレクトフーズ通販本店</a:t>
            </a:r>
            <a:endParaRPr lang="ja-JP" altLang="en-US" sz="200" cap="none" spc="0" dirty="0">
              <a:ln w="6350" cmpd="sng">
                <a:noFill/>
                <a:prstDash val="solid"/>
              </a:ln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1B537AD3-8936-850F-0237-6BB8800BBDAD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b="25087"/>
          <a:stretch/>
        </p:blipFill>
        <p:spPr>
          <a:xfrm>
            <a:off x="52425" y="1723320"/>
            <a:ext cx="2941163" cy="1047719"/>
          </a:xfrm>
          <a:prstGeom prst="rect">
            <a:avLst/>
          </a:prstGeom>
          <a:ln w="25400">
            <a:solidFill>
              <a:schemeClr val="bg1">
                <a:lumMod val="50000"/>
              </a:schemeClr>
            </a:solidFill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</p:pic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B1B097A4-9B77-7FE8-1AA3-A0827A52972C}"/>
              </a:ext>
            </a:extLst>
          </p:cNvPr>
          <p:cNvSpPr/>
          <p:nvPr/>
        </p:nvSpPr>
        <p:spPr>
          <a:xfrm>
            <a:off x="-24847" y="252916"/>
            <a:ext cx="2509021" cy="261610"/>
          </a:xfrm>
          <a:prstGeom prst="rect">
            <a:avLst/>
          </a:prstGeom>
          <a:noFill/>
        </p:spPr>
        <p:txBody>
          <a:bodyPr vert="horz" wrap="none" lIns="91440" tIns="45720" rIns="91440" bIns="45720">
            <a:spAutoFit/>
          </a:bodyPr>
          <a:lstStyle/>
          <a:p>
            <a:pPr algn="ctr"/>
            <a:r>
              <a:rPr lang="ja-JP" altLang="en-US" sz="1100" dirty="0">
                <a:ln w="6350" cmpd="sng">
                  <a:noFill/>
                  <a:prstDash val="solid"/>
                </a:ln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① 「セレクトフーズ通販本店」を検索する</a:t>
            </a:r>
            <a:endParaRPr lang="ja-JP" altLang="en-US" sz="200" cap="none" spc="0" dirty="0">
              <a:ln w="6350" cmpd="sng">
                <a:noFill/>
                <a:prstDash val="solid"/>
              </a:ln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C9C398BB-8BBB-EC66-5E6A-A51AF46925FA}"/>
              </a:ext>
            </a:extLst>
          </p:cNvPr>
          <p:cNvSpPr/>
          <p:nvPr/>
        </p:nvSpPr>
        <p:spPr>
          <a:xfrm>
            <a:off x="-1" y="1396636"/>
            <a:ext cx="2355132" cy="261610"/>
          </a:xfrm>
          <a:prstGeom prst="rect">
            <a:avLst/>
          </a:prstGeom>
          <a:noFill/>
        </p:spPr>
        <p:txBody>
          <a:bodyPr vert="horz" wrap="none" lIns="91440" tIns="45720" rIns="91440" bIns="45720">
            <a:spAutoFit/>
          </a:bodyPr>
          <a:lstStyle/>
          <a:p>
            <a:pPr algn="ctr"/>
            <a:r>
              <a:rPr lang="ja-JP" altLang="en-US" sz="1100" dirty="0">
                <a:ln w="6350" cmpd="sng">
                  <a:noFill/>
                  <a:prstDash val="solid"/>
                </a:ln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② 「新規会員登録」のボタンをクリック</a:t>
            </a:r>
            <a:endParaRPr lang="ja-JP" altLang="en-US" sz="200" cap="none" spc="0" dirty="0">
              <a:ln w="6350" cmpd="sng">
                <a:noFill/>
                <a:prstDash val="solid"/>
              </a:ln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1" name="楕円 20">
            <a:extLst>
              <a:ext uri="{FF2B5EF4-FFF2-40B4-BE49-F238E27FC236}">
                <a16:creationId xmlns:a16="http://schemas.microsoft.com/office/drawing/2014/main" id="{17DCD7E7-F32E-65E5-D9F4-BA90473A5FA7}"/>
              </a:ext>
            </a:extLst>
          </p:cNvPr>
          <p:cNvSpPr/>
          <p:nvPr/>
        </p:nvSpPr>
        <p:spPr>
          <a:xfrm>
            <a:off x="1229663" y="1713893"/>
            <a:ext cx="636310" cy="252824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E9C9FA03-20A4-2532-614F-E256DD1BCD88}"/>
              </a:ext>
            </a:extLst>
          </p:cNvPr>
          <p:cNvSpPr/>
          <p:nvPr/>
        </p:nvSpPr>
        <p:spPr>
          <a:xfrm>
            <a:off x="4712088" y="1417793"/>
            <a:ext cx="911324" cy="1414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9F888B3F-F0D4-2DEB-9EF7-E7D162C02F15}"/>
              </a:ext>
            </a:extLst>
          </p:cNvPr>
          <p:cNvSpPr/>
          <p:nvPr/>
        </p:nvSpPr>
        <p:spPr>
          <a:xfrm>
            <a:off x="5873582" y="1432016"/>
            <a:ext cx="911324" cy="1414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8A855F22-DC05-4F0F-8CB0-C2774CDCE6EF}"/>
              </a:ext>
            </a:extLst>
          </p:cNvPr>
          <p:cNvSpPr/>
          <p:nvPr/>
        </p:nvSpPr>
        <p:spPr>
          <a:xfrm>
            <a:off x="4712088" y="1872449"/>
            <a:ext cx="911324" cy="1414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5A1AE127-CCAA-695F-6915-D91E41203290}"/>
              </a:ext>
            </a:extLst>
          </p:cNvPr>
          <p:cNvSpPr/>
          <p:nvPr/>
        </p:nvSpPr>
        <p:spPr>
          <a:xfrm>
            <a:off x="5873582" y="1872449"/>
            <a:ext cx="911324" cy="1414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DD738C42-5FB4-D691-B054-47F80135DFE0}"/>
              </a:ext>
            </a:extLst>
          </p:cNvPr>
          <p:cNvSpPr/>
          <p:nvPr/>
        </p:nvSpPr>
        <p:spPr>
          <a:xfrm>
            <a:off x="4555257" y="3579051"/>
            <a:ext cx="723753" cy="1414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7FA4FF22-F1B5-B67F-ADE4-0F5FDBB0F908}"/>
              </a:ext>
            </a:extLst>
          </p:cNvPr>
          <p:cNvSpPr/>
          <p:nvPr/>
        </p:nvSpPr>
        <p:spPr>
          <a:xfrm>
            <a:off x="4665406" y="1369575"/>
            <a:ext cx="739305" cy="230832"/>
          </a:xfrm>
          <a:prstGeom prst="rect">
            <a:avLst/>
          </a:prstGeom>
          <a:noFill/>
        </p:spPr>
        <p:txBody>
          <a:bodyPr vert="horz" wrap="none" lIns="91440" tIns="45720" rIns="91440" bIns="45720">
            <a:spAutoFit/>
          </a:bodyPr>
          <a:lstStyle/>
          <a:p>
            <a:pPr algn="ctr"/>
            <a:r>
              <a:rPr lang="ja-JP" altLang="en-US" sz="900" cap="none" spc="0" dirty="0">
                <a:ln w="6350" cmpd="sng">
                  <a:noFill/>
                  <a:prstDash val="solid"/>
                </a:ln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お店の名前</a:t>
            </a:r>
            <a:endParaRPr lang="ja-JP" altLang="en-US" sz="100" cap="none" spc="0" dirty="0">
              <a:ln w="6350" cmpd="sng">
                <a:noFill/>
                <a:prstDash val="solid"/>
              </a:ln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E090857C-C28D-A2F0-C683-4B273C8C0742}"/>
              </a:ext>
            </a:extLst>
          </p:cNvPr>
          <p:cNvSpPr/>
          <p:nvPr/>
        </p:nvSpPr>
        <p:spPr>
          <a:xfrm>
            <a:off x="4650293" y="1812879"/>
            <a:ext cx="846707" cy="230832"/>
          </a:xfrm>
          <a:prstGeom prst="rect">
            <a:avLst/>
          </a:prstGeom>
          <a:noFill/>
        </p:spPr>
        <p:txBody>
          <a:bodyPr vert="horz" wrap="none" lIns="91440" tIns="45720" rIns="91440" bIns="45720">
            <a:spAutoFit/>
          </a:bodyPr>
          <a:lstStyle/>
          <a:p>
            <a:pPr algn="ctr"/>
            <a:r>
              <a:rPr lang="ja-JP" altLang="en-US" sz="900" cap="none" spc="0" dirty="0">
                <a:ln w="6350" cmpd="sng">
                  <a:noFill/>
                  <a:prstDash val="solid"/>
                </a:ln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オミセノナマエ</a:t>
            </a:r>
            <a:endParaRPr lang="ja-JP" altLang="en-US" sz="100" cap="none" spc="0" dirty="0">
              <a:ln w="6350" cmpd="sng">
                <a:noFill/>
                <a:prstDash val="solid"/>
              </a:ln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110D2C38-1282-91D0-2A74-86970C246329}"/>
              </a:ext>
            </a:extLst>
          </p:cNvPr>
          <p:cNvSpPr/>
          <p:nvPr/>
        </p:nvSpPr>
        <p:spPr>
          <a:xfrm>
            <a:off x="5840166" y="1369617"/>
            <a:ext cx="723275" cy="230832"/>
          </a:xfrm>
          <a:prstGeom prst="rect">
            <a:avLst/>
          </a:prstGeom>
          <a:noFill/>
        </p:spPr>
        <p:txBody>
          <a:bodyPr vert="horz" wrap="none" lIns="91440" tIns="45720" rIns="91440" bIns="45720">
            <a:spAutoFit/>
          </a:bodyPr>
          <a:lstStyle/>
          <a:p>
            <a:pPr algn="ctr"/>
            <a:r>
              <a:rPr lang="ja-JP" altLang="en-US" sz="900" cap="none" spc="0" dirty="0">
                <a:ln w="6350" cmpd="sng">
                  <a:noFill/>
                  <a:prstDash val="solid"/>
                </a:ln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担当　太郎</a:t>
            </a:r>
            <a:endParaRPr lang="ja-JP" altLang="en-US" sz="100" cap="none" spc="0" dirty="0">
              <a:ln w="6350" cmpd="sng">
                <a:noFill/>
                <a:prstDash val="solid"/>
              </a:ln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E6179C60-2E99-2B6B-A77C-8AB548811F5C}"/>
              </a:ext>
            </a:extLst>
          </p:cNvPr>
          <p:cNvSpPr/>
          <p:nvPr/>
        </p:nvSpPr>
        <p:spPr>
          <a:xfrm>
            <a:off x="5840166" y="1806385"/>
            <a:ext cx="769763" cy="230832"/>
          </a:xfrm>
          <a:prstGeom prst="rect">
            <a:avLst/>
          </a:prstGeom>
          <a:noFill/>
        </p:spPr>
        <p:txBody>
          <a:bodyPr vert="horz" wrap="none" lIns="91440" tIns="45720" rIns="91440" bIns="45720">
            <a:spAutoFit/>
          </a:bodyPr>
          <a:lstStyle/>
          <a:p>
            <a:pPr algn="ctr"/>
            <a:r>
              <a:rPr lang="ja-JP" altLang="en-US" sz="900" cap="none" spc="0" dirty="0">
                <a:ln w="6350" cmpd="sng">
                  <a:noFill/>
                  <a:prstDash val="solid"/>
                </a:ln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タントウタロウ</a:t>
            </a:r>
            <a:endParaRPr lang="ja-JP" altLang="en-US" sz="100" cap="none" spc="0" dirty="0">
              <a:ln w="6350" cmpd="sng">
                <a:noFill/>
                <a:prstDash val="solid"/>
              </a:ln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B99F6C73-C761-67E8-B4EA-9D02B54FA22D}"/>
              </a:ext>
            </a:extLst>
          </p:cNvPr>
          <p:cNvSpPr/>
          <p:nvPr/>
        </p:nvSpPr>
        <p:spPr>
          <a:xfrm>
            <a:off x="10170" y="2859832"/>
            <a:ext cx="2236510" cy="261610"/>
          </a:xfrm>
          <a:prstGeom prst="rect">
            <a:avLst/>
          </a:prstGeom>
          <a:noFill/>
        </p:spPr>
        <p:txBody>
          <a:bodyPr vert="horz" wrap="none" lIns="91440" tIns="45720" rIns="91440" bIns="45720">
            <a:spAutoFit/>
          </a:bodyPr>
          <a:lstStyle/>
          <a:p>
            <a:pPr algn="ctr"/>
            <a:r>
              <a:rPr lang="ja-JP" altLang="en-US" sz="1100" dirty="0">
                <a:ln w="6350" cmpd="sng">
                  <a:noFill/>
                  <a:prstDash val="solid"/>
                </a:ln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③ お客様の情報を入力してください</a:t>
            </a:r>
            <a:endParaRPr lang="ja-JP" altLang="en-US" sz="200" cap="none" spc="0" dirty="0">
              <a:ln w="6350" cmpd="sng">
                <a:noFill/>
                <a:prstDash val="solid"/>
              </a:ln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35A23F17-5A1E-C4AE-200F-D016603DEC70}"/>
              </a:ext>
            </a:extLst>
          </p:cNvPr>
          <p:cNvSpPr/>
          <p:nvPr/>
        </p:nvSpPr>
        <p:spPr>
          <a:xfrm>
            <a:off x="47840" y="3121442"/>
            <a:ext cx="2919389" cy="1015663"/>
          </a:xfrm>
          <a:prstGeom prst="rect">
            <a:avLst/>
          </a:prstGeom>
          <a:noFill/>
        </p:spPr>
        <p:txBody>
          <a:bodyPr vert="horz" wrap="none" lIns="91440" tIns="45720" rIns="91440" bIns="45720">
            <a:spAutoFit/>
          </a:bodyPr>
          <a:lstStyle/>
          <a:p>
            <a:pPr algn="ctr"/>
            <a:r>
              <a:rPr lang="ja-JP" altLang="en-US" sz="1000" cap="none" spc="0" dirty="0">
                <a:ln w="6350" cmpd="sng">
                  <a:noFill/>
                  <a:prstDash val="solid"/>
                </a:ln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お店の名前、担当者　　　　　　　　　　　　　　　　　　　</a:t>
            </a:r>
            <a:endParaRPr lang="en-US" altLang="ja-JP" sz="1000" cap="none" spc="0" dirty="0">
              <a:ln w="6350" cmpd="sng">
                <a:noFill/>
                <a:prstDash val="solid"/>
              </a:ln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>
                <a:ln w="6350" cmpd="sng">
                  <a:noFill/>
                  <a:prstDash val="solid"/>
                </a:ln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住所　　　　　　　　　　　　　　　　　　　　　　　　　　　　　</a:t>
            </a:r>
            <a:endParaRPr lang="en-US" altLang="ja-JP" sz="1000" dirty="0">
              <a:ln w="6350" cmpd="sng">
                <a:noFill/>
                <a:prstDash val="solid"/>
              </a:ln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cap="none" spc="0" dirty="0">
                <a:ln w="6350" cmpd="sng">
                  <a:noFill/>
                  <a:prstDash val="solid"/>
                </a:ln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電話番号　　　　　　　　　　　　　　　　　　　　　　　　　　</a:t>
            </a:r>
            <a:endParaRPr lang="en-US" altLang="ja-JP" sz="1000" cap="none" spc="0" dirty="0">
              <a:ln w="6350" cmpd="sng">
                <a:noFill/>
                <a:prstDash val="solid"/>
              </a:ln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>
                <a:ln w="6350" cmpd="sng">
                  <a:noFill/>
                  <a:prstDash val="solid"/>
                </a:ln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メールアドレス　　　　　　　　　　　　　　　　　　　　　　　</a:t>
            </a:r>
            <a:endParaRPr lang="en-US" altLang="ja-JP" sz="1000" dirty="0">
              <a:ln w="6350" cmpd="sng">
                <a:noFill/>
                <a:prstDash val="solid"/>
              </a:ln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cap="none" spc="0" dirty="0">
                <a:ln w="6350" cmpd="sng">
                  <a:noFill/>
                  <a:prstDash val="solid"/>
                </a:ln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パスワード（アルファベットと数字を</a:t>
            </a:r>
            <a:r>
              <a:rPr lang="en-US" altLang="ja-JP" sz="1000" cap="none" spc="0" dirty="0">
                <a:ln w="6350" cmpd="sng">
                  <a:noFill/>
                  <a:prstDash val="solid"/>
                </a:ln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12</a:t>
            </a:r>
            <a:r>
              <a:rPr lang="ja-JP" altLang="en-US" sz="1000" cap="none" spc="0" dirty="0">
                <a:ln w="6350" cmpd="sng">
                  <a:noFill/>
                  <a:prstDash val="solid"/>
                </a:ln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文字以上使用）</a:t>
            </a:r>
            <a:endParaRPr lang="en-US" altLang="ja-JP" sz="1000" cap="none" spc="0" dirty="0">
              <a:ln w="6350" cmpd="sng">
                <a:noFill/>
                <a:prstDash val="solid"/>
              </a:ln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>
                <a:ln w="6350" cmpd="sng">
                  <a:noFill/>
                  <a:prstDash val="solid"/>
                </a:ln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職種　　　　　　　　　　　　　　　　　　　　　　　　　　　　　</a:t>
            </a:r>
            <a:endParaRPr lang="ja-JP" altLang="en-US" sz="200" cap="none" spc="0" dirty="0">
              <a:ln w="6350" cmpd="sng">
                <a:noFill/>
                <a:prstDash val="solid"/>
              </a:ln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5399600A-174E-3971-E81F-2F758B4CC524}"/>
              </a:ext>
            </a:extLst>
          </p:cNvPr>
          <p:cNvSpPr/>
          <p:nvPr/>
        </p:nvSpPr>
        <p:spPr>
          <a:xfrm>
            <a:off x="64845" y="4251234"/>
            <a:ext cx="2534668" cy="246221"/>
          </a:xfrm>
          <a:prstGeom prst="rect">
            <a:avLst/>
          </a:prstGeom>
          <a:noFill/>
        </p:spPr>
        <p:txBody>
          <a:bodyPr vert="horz" wrap="none" lIns="91440" tIns="45720" rIns="91440" bIns="45720">
            <a:spAutoFit/>
          </a:bodyPr>
          <a:lstStyle/>
          <a:p>
            <a:pPr algn="ctr"/>
            <a:r>
              <a:rPr lang="ja-JP" altLang="en-US" sz="1000" cap="none" spc="0" dirty="0">
                <a:ln w="6350" cmpd="sng">
                  <a:noFill/>
                  <a:prstDash val="solid"/>
                </a:ln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利用規約に同意してチェックを入れてください</a:t>
            </a:r>
            <a:endParaRPr lang="ja-JP" altLang="en-US" sz="200" cap="none" spc="0" dirty="0">
              <a:ln w="6350" cmpd="sng">
                <a:noFill/>
                <a:prstDash val="solid"/>
              </a:ln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1DA5C623-8BD3-2F18-60B4-7E62CAA9C466}"/>
              </a:ext>
            </a:extLst>
          </p:cNvPr>
          <p:cNvSpPr/>
          <p:nvPr/>
        </p:nvSpPr>
        <p:spPr>
          <a:xfrm>
            <a:off x="74081" y="4636169"/>
            <a:ext cx="1919116" cy="246221"/>
          </a:xfrm>
          <a:prstGeom prst="rect">
            <a:avLst/>
          </a:prstGeom>
          <a:noFill/>
        </p:spPr>
        <p:txBody>
          <a:bodyPr vert="horz" wrap="none" lIns="91440" tIns="45720" rIns="91440" bIns="45720">
            <a:spAutoFit/>
          </a:bodyPr>
          <a:lstStyle/>
          <a:p>
            <a:pPr algn="ctr"/>
            <a:r>
              <a:rPr lang="ja-JP" altLang="en-US" sz="1000" cap="none" spc="0" dirty="0">
                <a:ln w="6350" cmpd="sng">
                  <a:noFill/>
                  <a:prstDash val="solid"/>
                </a:ln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「同意する」ボタンを押してください</a:t>
            </a:r>
            <a:endParaRPr lang="ja-JP" altLang="en-US" sz="200" cap="none" spc="0" dirty="0">
              <a:ln w="6350" cmpd="sng">
                <a:noFill/>
                <a:prstDash val="solid"/>
              </a:ln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F908F6A0-CBDF-698E-3B3D-934DF5F84DCC}"/>
              </a:ext>
            </a:extLst>
          </p:cNvPr>
          <p:cNvCxnSpPr>
            <a:cxnSpLocks/>
          </p:cNvCxnSpPr>
          <p:nvPr/>
        </p:nvCxnSpPr>
        <p:spPr>
          <a:xfrm>
            <a:off x="1949150" y="4885286"/>
            <a:ext cx="2762938" cy="1381209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164AF9E4-60CD-CEA7-4A59-C186C5F5469C}"/>
              </a:ext>
            </a:extLst>
          </p:cNvPr>
          <p:cNvCxnSpPr>
            <a:cxnSpLocks/>
          </p:cNvCxnSpPr>
          <p:nvPr/>
        </p:nvCxnSpPr>
        <p:spPr>
          <a:xfrm>
            <a:off x="2482571" y="4432803"/>
            <a:ext cx="2109118" cy="1510315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左中かっこ 42">
            <a:extLst>
              <a:ext uri="{FF2B5EF4-FFF2-40B4-BE49-F238E27FC236}">
                <a16:creationId xmlns:a16="http://schemas.microsoft.com/office/drawing/2014/main" id="{C7A66085-C40D-8EAD-1C5D-B3E39A23D73A}"/>
              </a:ext>
            </a:extLst>
          </p:cNvPr>
          <p:cNvSpPr/>
          <p:nvPr/>
        </p:nvSpPr>
        <p:spPr>
          <a:xfrm>
            <a:off x="3388250" y="1369575"/>
            <a:ext cx="381702" cy="4334402"/>
          </a:xfrm>
          <a:prstGeom prst="leftBrac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8" name="直線矢印コネクタ 47">
            <a:extLst>
              <a:ext uri="{FF2B5EF4-FFF2-40B4-BE49-F238E27FC236}">
                <a16:creationId xmlns:a16="http://schemas.microsoft.com/office/drawing/2014/main" id="{0D639494-1238-A501-D5B6-7C68F64AA7AB}"/>
              </a:ext>
            </a:extLst>
          </p:cNvPr>
          <p:cNvCxnSpPr>
            <a:cxnSpLocks/>
          </p:cNvCxnSpPr>
          <p:nvPr/>
        </p:nvCxnSpPr>
        <p:spPr>
          <a:xfrm flipV="1">
            <a:off x="1079819" y="3530335"/>
            <a:ext cx="2249805" cy="2284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9C639E47-7C58-650F-4AB1-953B0754B626}"/>
              </a:ext>
            </a:extLst>
          </p:cNvPr>
          <p:cNvSpPr/>
          <p:nvPr/>
        </p:nvSpPr>
        <p:spPr>
          <a:xfrm>
            <a:off x="40876" y="5080117"/>
            <a:ext cx="2441695" cy="261610"/>
          </a:xfrm>
          <a:prstGeom prst="rect">
            <a:avLst/>
          </a:prstGeom>
          <a:noFill/>
        </p:spPr>
        <p:txBody>
          <a:bodyPr vert="horz" wrap="none" lIns="91440" tIns="45720" rIns="91440" bIns="45720">
            <a:spAutoFit/>
          </a:bodyPr>
          <a:lstStyle/>
          <a:p>
            <a:pPr algn="ctr"/>
            <a:r>
              <a:rPr lang="ja-JP" altLang="en-US" sz="1100" dirty="0">
                <a:ln w="6350" cmpd="sng">
                  <a:noFill/>
                  <a:prstDash val="solid"/>
                </a:ln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④ 仮登録完了の画面に切り替わります</a:t>
            </a:r>
            <a:endParaRPr lang="ja-JP" altLang="en-US" sz="200" cap="none" spc="0" dirty="0">
              <a:ln w="6350" cmpd="sng">
                <a:noFill/>
                <a:prstDash val="solid"/>
              </a:ln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8788301E-17BF-DBFE-DFC3-25DF600A3E96}"/>
              </a:ext>
            </a:extLst>
          </p:cNvPr>
          <p:cNvSpPr/>
          <p:nvPr/>
        </p:nvSpPr>
        <p:spPr>
          <a:xfrm>
            <a:off x="232748" y="5281561"/>
            <a:ext cx="1550424" cy="261610"/>
          </a:xfrm>
          <a:prstGeom prst="rect">
            <a:avLst/>
          </a:prstGeom>
          <a:noFill/>
        </p:spPr>
        <p:txBody>
          <a:bodyPr vert="horz" wrap="none" lIns="91440" tIns="45720" rIns="91440" bIns="45720">
            <a:spAutoFit/>
          </a:bodyPr>
          <a:lstStyle/>
          <a:p>
            <a:pPr algn="ctr"/>
            <a:r>
              <a:rPr lang="en-US" altLang="ja-JP" sz="1100" dirty="0">
                <a:ln w="6350" cmpd="sng">
                  <a:noFill/>
                  <a:prstDash val="solid"/>
                </a:ln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※</a:t>
            </a:r>
            <a:r>
              <a:rPr lang="ja-JP" altLang="en-US" sz="1100" dirty="0">
                <a:ln w="6350" cmpd="sng">
                  <a:noFill/>
                  <a:prstDash val="solid"/>
                </a:ln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見るだけで触りません</a:t>
            </a:r>
            <a:endParaRPr lang="ja-JP" altLang="en-US" sz="200" cap="none" spc="0" dirty="0">
              <a:ln w="6350" cmpd="sng">
                <a:noFill/>
                <a:prstDash val="solid"/>
              </a:ln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8762CB19-2365-2480-780A-22015EC74685}"/>
              </a:ext>
            </a:extLst>
          </p:cNvPr>
          <p:cNvSpPr/>
          <p:nvPr/>
        </p:nvSpPr>
        <p:spPr>
          <a:xfrm>
            <a:off x="7467087" y="9236"/>
            <a:ext cx="2332691" cy="430887"/>
          </a:xfrm>
          <a:prstGeom prst="rect">
            <a:avLst/>
          </a:prstGeom>
          <a:noFill/>
        </p:spPr>
        <p:txBody>
          <a:bodyPr vert="horz" wrap="none" lIns="91440" tIns="45720" rIns="91440" bIns="45720">
            <a:spAutoFit/>
          </a:bodyPr>
          <a:lstStyle/>
          <a:p>
            <a:pPr algn="ctr"/>
            <a:r>
              <a:rPr lang="ja-JP" altLang="en-US" sz="1100" dirty="0">
                <a:ln w="6350" cmpd="sng">
                  <a:noFill/>
                  <a:prstDash val="solid"/>
                </a:ln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⑤ 入力したメールアドレスに</a:t>
            </a:r>
            <a:r>
              <a:rPr lang="ja-JP" altLang="en-US" sz="1100" cap="none" spc="0" dirty="0">
                <a:ln w="6350" cmpd="sng">
                  <a:noFill/>
                  <a:prstDash val="solid"/>
                </a:ln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メールが</a:t>
            </a:r>
            <a:endParaRPr lang="en-US" altLang="ja-JP" sz="1100" cap="none" spc="0" dirty="0">
              <a:ln w="6350" cmpd="sng">
                <a:noFill/>
                <a:prstDash val="solid"/>
              </a:ln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100" cap="none" spc="0" dirty="0">
                <a:ln w="6350" cmpd="sng">
                  <a:noFill/>
                  <a:prstDash val="solid"/>
                </a:ln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来るので開いてください　　　　　　　　 </a:t>
            </a:r>
            <a:endParaRPr lang="ja-JP" altLang="en-US" sz="200" cap="none" spc="0" dirty="0">
              <a:ln w="6350" cmpd="sng">
                <a:noFill/>
                <a:prstDash val="solid"/>
              </a:ln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5A552C08-4370-C959-51F9-49729EEA444C}"/>
              </a:ext>
            </a:extLst>
          </p:cNvPr>
          <p:cNvSpPr/>
          <p:nvPr/>
        </p:nvSpPr>
        <p:spPr>
          <a:xfrm>
            <a:off x="7427040" y="3278676"/>
            <a:ext cx="2337499" cy="430887"/>
          </a:xfrm>
          <a:prstGeom prst="rect">
            <a:avLst/>
          </a:prstGeom>
          <a:noFill/>
        </p:spPr>
        <p:txBody>
          <a:bodyPr vert="horz" wrap="none" lIns="91440" tIns="45720" rIns="91440" bIns="45720">
            <a:spAutoFit/>
          </a:bodyPr>
          <a:lstStyle/>
          <a:p>
            <a:pPr algn="ctr"/>
            <a:r>
              <a:rPr lang="ja-JP" altLang="en-US" sz="1100" dirty="0">
                <a:ln w="6350" cmpd="sng">
                  <a:noFill/>
                  <a:prstDash val="solid"/>
                </a:ln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⑥ メールの本文内にあるアドレスを</a:t>
            </a:r>
            <a:endParaRPr lang="en-US" altLang="ja-JP" sz="1100" dirty="0">
              <a:ln w="6350" cmpd="sng">
                <a:noFill/>
                <a:prstDash val="solid"/>
              </a:ln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100" dirty="0">
                <a:ln w="6350" cmpd="sng">
                  <a:noFill/>
                  <a:prstDash val="solid"/>
                </a:ln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クリックして、会員登録が出たら完了</a:t>
            </a:r>
            <a:endParaRPr lang="ja-JP" altLang="en-US" sz="200" cap="none" spc="0" dirty="0">
              <a:ln w="6350" cmpd="sng">
                <a:noFill/>
                <a:prstDash val="solid"/>
              </a:ln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60" name="楕円 59">
            <a:extLst>
              <a:ext uri="{FF2B5EF4-FFF2-40B4-BE49-F238E27FC236}">
                <a16:creationId xmlns:a16="http://schemas.microsoft.com/office/drawing/2014/main" id="{C41296D3-B023-881C-F835-722F8FB7AFBF}"/>
              </a:ext>
            </a:extLst>
          </p:cNvPr>
          <p:cNvSpPr/>
          <p:nvPr/>
        </p:nvSpPr>
        <p:spPr>
          <a:xfrm>
            <a:off x="7398005" y="2816220"/>
            <a:ext cx="2455570" cy="252824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1" name="直線矢印コネクタ 60">
            <a:extLst>
              <a:ext uri="{FF2B5EF4-FFF2-40B4-BE49-F238E27FC236}">
                <a16:creationId xmlns:a16="http://schemas.microsoft.com/office/drawing/2014/main" id="{4337809C-77D7-2CA7-3E21-EAC1E9D67915}"/>
              </a:ext>
            </a:extLst>
          </p:cNvPr>
          <p:cNvCxnSpPr>
            <a:cxnSpLocks/>
          </p:cNvCxnSpPr>
          <p:nvPr/>
        </p:nvCxnSpPr>
        <p:spPr>
          <a:xfrm flipV="1">
            <a:off x="7876968" y="2925183"/>
            <a:ext cx="297688" cy="381635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矢印コネクタ 63">
            <a:extLst>
              <a:ext uri="{FF2B5EF4-FFF2-40B4-BE49-F238E27FC236}">
                <a16:creationId xmlns:a16="http://schemas.microsoft.com/office/drawing/2014/main" id="{2797A005-7887-F028-3CB2-9B6D65951D70}"/>
              </a:ext>
            </a:extLst>
          </p:cNvPr>
          <p:cNvCxnSpPr>
            <a:cxnSpLocks/>
          </p:cNvCxnSpPr>
          <p:nvPr/>
        </p:nvCxnSpPr>
        <p:spPr>
          <a:xfrm>
            <a:off x="963996" y="1652156"/>
            <a:ext cx="486400" cy="220293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正方形/長方形 68">
            <a:extLst>
              <a:ext uri="{FF2B5EF4-FFF2-40B4-BE49-F238E27FC236}">
                <a16:creationId xmlns:a16="http://schemas.microsoft.com/office/drawing/2014/main" id="{18F24026-50E5-A626-D746-2BF537E4A2D9}"/>
              </a:ext>
            </a:extLst>
          </p:cNvPr>
          <p:cNvSpPr/>
          <p:nvPr/>
        </p:nvSpPr>
        <p:spPr>
          <a:xfrm>
            <a:off x="6046349" y="5030323"/>
            <a:ext cx="2143537" cy="938719"/>
          </a:xfrm>
          <a:prstGeom prst="rect">
            <a:avLst/>
          </a:prstGeom>
          <a:solidFill>
            <a:schemeClr val="bg1"/>
          </a:solidFill>
        </p:spPr>
        <p:txBody>
          <a:bodyPr vert="horz" wrap="none" lIns="91440" tIns="45720" rIns="91440" bIns="45720">
            <a:spAutoFit/>
          </a:bodyPr>
          <a:lstStyle/>
          <a:p>
            <a:pPr algn="ctr"/>
            <a:r>
              <a:rPr lang="ja-JP" altLang="en-US" sz="1100" dirty="0">
                <a:ln w="6350" cmpd="sng">
                  <a:noFill/>
                  <a:prstDash val="solid"/>
                </a:ln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⑧お店のバナーや　　　　　　　　　</a:t>
            </a:r>
            <a:endParaRPr lang="en-US" altLang="ja-JP" sz="1100" dirty="0">
              <a:ln w="6350" cmpd="sng">
                <a:noFill/>
                <a:prstDash val="solid"/>
              </a:ln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100" dirty="0">
                <a:ln w="6350" cmpd="sng">
                  <a:noFill/>
                  <a:prstDash val="solid"/>
                </a:ln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「トッププページへ」をクリックして  </a:t>
            </a:r>
            <a:endParaRPr lang="en-US" altLang="ja-JP" sz="1100" dirty="0">
              <a:ln w="6350" cmpd="sng">
                <a:noFill/>
                <a:prstDash val="solid"/>
              </a:ln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100" dirty="0">
                <a:ln w="6350" cmpd="sng">
                  <a:noFill/>
                  <a:prstDash val="solid"/>
                </a:ln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通販本店の最初のページに　　　</a:t>
            </a:r>
            <a:endParaRPr lang="en-US" altLang="ja-JP" sz="1100" dirty="0">
              <a:ln w="6350" cmpd="sng">
                <a:noFill/>
                <a:prstDash val="solid"/>
              </a:ln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100" cap="none" spc="0" dirty="0">
                <a:ln w="6350" cmpd="sng">
                  <a:noFill/>
                  <a:prstDash val="solid"/>
                </a:ln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移ることが出来ます　　 　　　　　　</a:t>
            </a:r>
            <a:endParaRPr lang="en-US" altLang="ja-JP" sz="1100" cap="none" spc="0" dirty="0">
              <a:ln w="6350" cmpd="sng">
                <a:noFill/>
                <a:prstDash val="solid"/>
              </a:ln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100" dirty="0">
                <a:ln w="6350" cmpd="sng">
                  <a:noFill/>
                  <a:prstDash val="solid"/>
                </a:ln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お買い物をお続けください　</a:t>
            </a:r>
            <a:r>
              <a:rPr lang="ja-JP" altLang="en-US" sz="1100" cap="none" spc="0" dirty="0">
                <a:ln w="6350" cmpd="sng">
                  <a:noFill/>
                  <a:prstDash val="solid"/>
                </a:ln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　　　</a:t>
            </a:r>
            <a:endParaRPr lang="ja-JP" altLang="en-US" sz="200" cap="none" spc="0" dirty="0">
              <a:ln w="6350" cmpd="sng">
                <a:noFill/>
                <a:prstDash val="solid"/>
              </a:ln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70" name="楕円 69">
            <a:extLst>
              <a:ext uri="{FF2B5EF4-FFF2-40B4-BE49-F238E27FC236}">
                <a16:creationId xmlns:a16="http://schemas.microsoft.com/office/drawing/2014/main" id="{E8670323-5ED6-E3B0-613B-D6E08AD3274A}"/>
              </a:ext>
            </a:extLst>
          </p:cNvPr>
          <p:cNvSpPr/>
          <p:nvPr/>
        </p:nvSpPr>
        <p:spPr>
          <a:xfrm>
            <a:off x="8174656" y="3931657"/>
            <a:ext cx="1129600" cy="252824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楕円 70">
            <a:extLst>
              <a:ext uri="{FF2B5EF4-FFF2-40B4-BE49-F238E27FC236}">
                <a16:creationId xmlns:a16="http://schemas.microsoft.com/office/drawing/2014/main" id="{33D71C85-2B1F-40BA-D79D-F0B594EEFB15}"/>
              </a:ext>
            </a:extLst>
          </p:cNvPr>
          <p:cNvSpPr/>
          <p:nvPr/>
        </p:nvSpPr>
        <p:spPr>
          <a:xfrm>
            <a:off x="8673228" y="4717171"/>
            <a:ext cx="631028" cy="252824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2" name="直線矢印コネクタ 71">
            <a:extLst>
              <a:ext uri="{FF2B5EF4-FFF2-40B4-BE49-F238E27FC236}">
                <a16:creationId xmlns:a16="http://schemas.microsoft.com/office/drawing/2014/main" id="{F51A4D1D-4B99-3FDB-1EFF-2FFFBF7EAC87}"/>
              </a:ext>
            </a:extLst>
          </p:cNvPr>
          <p:cNvCxnSpPr>
            <a:cxnSpLocks/>
          </p:cNvCxnSpPr>
          <p:nvPr/>
        </p:nvCxnSpPr>
        <p:spPr>
          <a:xfrm flipV="1">
            <a:off x="7311672" y="4019036"/>
            <a:ext cx="1314118" cy="1084224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矢印コネクタ 73">
            <a:extLst>
              <a:ext uri="{FF2B5EF4-FFF2-40B4-BE49-F238E27FC236}">
                <a16:creationId xmlns:a16="http://schemas.microsoft.com/office/drawing/2014/main" id="{623D9777-2619-FAC1-B1AD-9AAFD47204A0}"/>
              </a:ext>
            </a:extLst>
          </p:cNvPr>
          <p:cNvCxnSpPr>
            <a:cxnSpLocks/>
          </p:cNvCxnSpPr>
          <p:nvPr/>
        </p:nvCxnSpPr>
        <p:spPr>
          <a:xfrm flipV="1">
            <a:off x="7721444" y="4880716"/>
            <a:ext cx="875731" cy="321904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4" name="図 83">
            <a:extLst>
              <a:ext uri="{FF2B5EF4-FFF2-40B4-BE49-F238E27FC236}">
                <a16:creationId xmlns:a16="http://schemas.microsoft.com/office/drawing/2014/main" id="{A8B1011A-0860-3A18-16CE-AF46F18A09F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423138" y="5296024"/>
            <a:ext cx="1419144" cy="1514223"/>
          </a:xfrm>
          <a:prstGeom prst="rect">
            <a:avLst/>
          </a:prstGeom>
          <a:ln w="25400">
            <a:solidFill>
              <a:schemeClr val="bg1">
                <a:lumMod val="50000"/>
              </a:schemeClr>
            </a:solidFill>
          </a:ln>
        </p:spPr>
      </p:pic>
      <p:sp>
        <p:nvSpPr>
          <p:cNvPr id="86" name="正方形/長方形 85">
            <a:extLst>
              <a:ext uri="{FF2B5EF4-FFF2-40B4-BE49-F238E27FC236}">
                <a16:creationId xmlns:a16="http://schemas.microsoft.com/office/drawing/2014/main" id="{9FBB0C61-310D-7BFE-1E16-020D0347B923}"/>
              </a:ext>
            </a:extLst>
          </p:cNvPr>
          <p:cNvSpPr/>
          <p:nvPr/>
        </p:nvSpPr>
        <p:spPr>
          <a:xfrm>
            <a:off x="6084095" y="6004203"/>
            <a:ext cx="2153155" cy="769441"/>
          </a:xfrm>
          <a:prstGeom prst="rect">
            <a:avLst/>
          </a:prstGeom>
          <a:solidFill>
            <a:schemeClr val="bg1"/>
          </a:solidFill>
        </p:spPr>
        <p:txBody>
          <a:bodyPr vert="horz" wrap="none" lIns="91440" tIns="45720" rIns="91440" bIns="45720">
            <a:spAutoFit/>
          </a:bodyPr>
          <a:lstStyle/>
          <a:p>
            <a:pPr algn="ctr"/>
            <a:r>
              <a:rPr lang="ja-JP" altLang="en-US" sz="1100" dirty="0">
                <a:ln w="6350" cmpd="sng">
                  <a:noFill/>
                  <a:prstDash val="solid"/>
                </a:ln>
                <a:solidFill>
                  <a:srgbClr val="0070C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⑨ 次回のお買い物はログインから</a:t>
            </a:r>
            <a:endParaRPr lang="en-US" altLang="ja-JP" sz="1100" dirty="0">
              <a:ln w="6350" cmpd="sng">
                <a:noFill/>
                <a:prstDash val="solid"/>
              </a:ln>
              <a:solidFill>
                <a:srgbClr val="0070C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100" cap="none" spc="0" dirty="0">
                <a:ln w="6350" cmpd="sng">
                  <a:noFill/>
                  <a:prstDash val="solid"/>
                </a:ln>
                <a:solidFill>
                  <a:srgbClr val="F640D3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⑩もしも、パスワードを忘れたら　　</a:t>
            </a:r>
            <a:endParaRPr lang="en-US" altLang="ja-JP" sz="1100" cap="none" spc="0" dirty="0">
              <a:ln w="6350" cmpd="sng">
                <a:noFill/>
                <a:prstDash val="solid"/>
              </a:ln>
              <a:solidFill>
                <a:srgbClr val="F640D3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100" dirty="0">
                <a:ln w="6350" cmpd="sng">
                  <a:noFill/>
                  <a:prstDash val="solid"/>
                </a:ln>
                <a:solidFill>
                  <a:srgbClr val="F640D3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「ログイン情報をお忘れですか」 　</a:t>
            </a:r>
            <a:endParaRPr lang="en-US" altLang="ja-JP" sz="1100" dirty="0">
              <a:ln w="6350" cmpd="sng">
                <a:noFill/>
                <a:prstDash val="solid"/>
              </a:ln>
              <a:solidFill>
                <a:srgbClr val="F640D3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100" cap="none" spc="0" dirty="0">
                <a:ln w="6350" cmpd="sng">
                  <a:noFill/>
                  <a:prstDash val="solid"/>
                </a:ln>
                <a:solidFill>
                  <a:srgbClr val="F640D3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をクリックしてください    　　　　　　</a:t>
            </a:r>
            <a:endParaRPr lang="ja-JP" altLang="en-US" sz="200" cap="none" spc="0" dirty="0">
              <a:ln w="6350" cmpd="sng">
                <a:noFill/>
                <a:prstDash val="solid"/>
              </a:ln>
              <a:solidFill>
                <a:srgbClr val="F640D3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89" name="楕円 88">
            <a:extLst>
              <a:ext uri="{FF2B5EF4-FFF2-40B4-BE49-F238E27FC236}">
                <a16:creationId xmlns:a16="http://schemas.microsoft.com/office/drawing/2014/main" id="{DB3CB674-03AD-54BC-7097-E1F9E008ED86}"/>
              </a:ext>
            </a:extLst>
          </p:cNvPr>
          <p:cNvSpPr/>
          <p:nvPr/>
        </p:nvSpPr>
        <p:spPr>
          <a:xfrm>
            <a:off x="9100558" y="6323896"/>
            <a:ext cx="631028" cy="252824"/>
          </a:xfrm>
          <a:prstGeom prst="ellipse">
            <a:avLst/>
          </a:prstGeom>
          <a:noFill/>
          <a:ln w="25400">
            <a:solidFill>
              <a:srgbClr val="F640D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0" name="直線矢印コネクタ 89">
            <a:extLst>
              <a:ext uri="{FF2B5EF4-FFF2-40B4-BE49-F238E27FC236}">
                <a16:creationId xmlns:a16="http://schemas.microsoft.com/office/drawing/2014/main" id="{4AE2C656-9FDA-D60A-AD69-03EAD5DC1DEE}"/>
              </a:ext>
            </a:extLst>
          </p:cNvPr>
          <p:cNvCxnSpPr>
            <a:cxnSpLocks/>
          </p:cNvCxnSpPr>
          <p:nvPr/>
        </p:nvCxnSpPr>
        <p:spPr>
          <a:xfrm flipV="1">
            <a:off x="7686248" y="6488295"/>
            <a:ext cx="1650586" cy="122432"/>
          </a:xfrm>
          <a:prstGeom prst="straightConnector1">
            <a:avLst/>
          </a:prstGeom>
          <a:ln w="25400">
            <a:solidFill>
              <a:srgbClr val="F640D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矢印コネクタ 92">
            <a:extLst>
              <a:ext uri="{FF2B5EF4-FFF2-40B4-BE49-F238E27FC236}">
                <a16:creationId xmlns:a16="http://schemas.microsoft.com/office/drawing/2014/main" id="{BC8FE9B0-12A8-8308-ADD1-94A52011AAFA}"/>
              </a:ext>
            </a:extLst>
          </p:cNvPr>
          <p:cNvCxnSpPr>
            <a:cxnSpLocks/>
          </p:cNvCxnSpPr>
          <p:nvPr/>
        </p:nvCxnSpPr>
        <p:spPr>
          <a:xfrm flipV="1">
            <a:off x="8145105" y="6037181"/>
            <a:ext cx="217787" cy="58808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左中かっこ 94">
            <a:extLst>
              <a:ext uri="{FF2B5EF4-FFF2-40B4-BE49-F238E27FC236}">
                <a16:creationId xmlns:a16="http://schemas.microsoft.com/office/drawing/2014/main" id="{B7EA515C-C59D-4C52-864D-A095C3DA766E}"/>
              </a:ext>
            </a:extLst>
          </p:cNvPr>
          <p:cNvSpPr/>
          <p:nvPr/>
        </p:nvSpPr>
        <p:spPr>
          <a:xfrm>
            <a:off x="8419645" y="5614745"/>
            <a:ext cx="307696" cy="861867"/>
          </a:xfrm>
          <a:prstGeom prst="leftBrac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7" name="楕円 96">
            <a:extLst>
              <a:ext uri="{FF2B5EF4-FFF2-40B4-BE49-F238E27FC236}">
                <a16:creationId xmlns:a16="http://schemas.microsoft.com/office/drawing/2014/main" id="{8A1B5E50-00E9-DBA0-4543-8ED493195D75}"/>
              </a:ext>
            </a:extLst>
          </p:cNvPr>
          <p:cNvSpPr/>
          <p:nvPr/>
        </p:nvSpPr>
        <p:spPr>
          <a:xfrm>
            <a:off x="9286988" y="3767986"/>
            <a:ext cx="355776" cy="252824"/>
          </a:xfrm>
          <a:prstGeom prst="ellipse">
            <a:avLst/>
          </a:prstGeom>
          <a:noFill/>
          <a:ln w="254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8" name="直線矢印コネクタ 97">
            <a:extLst>
              <a:ext uri="{FF2B5EF4-FFF2-40B4-BE49-F238E27FC236}">
                <a16:creationId xmlns:a16="http://schemas.microsoft.com/office/drawing/2014/main" id="{4D327451-2336-05B2-7A1F-497D45F4E3A8}"/>
              </a:ext>
            </a:extLst>
          </p:cNvPr>
          <p:cNvCxnSpPr>
            <a:cxnSpLocks/>
          </p:cNvCxnSpPr>
          <p:nvPr/>
        </p:nvCxnSpPr>
        <p:spPr>
          <a:xfrm flipV="1">
            <a:off x="8138292" y="3919676"/>
            <a:ext cx="1326584" cy="2133459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0A73A31-5E81-F731-FAE0-6F56DECB3D38}"/>
              </a:ext>
            </a:extLst>
          </p:cNvPr>
          <p:cNvSpPr/>
          <p:nvPr/>
        </p:nvSpPr>
        <p:spPr>
          <a:xfrm>
            <a:off x="7290420" y="411429"/>
            <a:ext cx="2590773" cy="523220"/>
          </a:xfrm>
          <a:prstGeom prst="rect">
            <a:avLst/>
          </a:prstGeom>
          <a:noFill/>
        </p:spPr>
        <p:txBody>
          <a:bodyPr vert="horz" wrap="none" lIns="91440" tIns="45720" rIns="91440" bIns="45720">
            <a:spAutoFit/>
          </a:bodyPr>
          <a:lstStyle/>
          <a:p>
            <a:pPr algn="ctr"/>
            <a:r>
              <a:rPr lang="ja-JP" altLang="en-US" sz="1400" dirty="0">
                <a:ln w="6350" cmpd="sng">
                  <a:noFill/>
                  <a:prstDash val="solid"/>
                </a:ln>
                <a:highlight>
                  <a:srgbClr val="FFFF00"/>
                </a:highlight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注意：</a:t>
            </a:r>
            <a:r>
              <a:rPr lang="ja-JP" altLang="en-US" sz="1400" b="1" dirty="0">
                <a:ln w="6350" cmpd="sng">
                  <a:noFill/>
                  <a:prstDash val="solid"/>
                </a:ln>
                <a:highlight>
                  <a:srgbClr val="FFFF00"/>
                </a:highlight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迷惑メール</a:t>
            </a:r>
            <a:r>
              <a:rPr lang="ja-JP" altLang="en-US" sz="1400" dirty="0">
                <a:ln w="6350" cmpd="sng">
                  <a:noFill/>
                  <a:prstDash val="solid"/>
                </a:ln>
                <a:highlight>
                  <a:srgbClr val="FFFF00"/>
                </a:highlight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に誤って届く事</a:t>
            </a:r>
            <a:endParaRPr lang="en-US" altLang="ja-JP" sz="1400" dirty="0">
              <a:ln w="6350" cmpd="sng">
                <a:noFill/>
                <a:prstDash val="solid"/>
              </a:ln>
              <a:highlight>
                <a:srgbClr val="FFFF00"/>
              </a:highlight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400" dirty="0">
                <a:ln w="6350" cmpd="sng">
                  <a:noFill/>
                  <a:prstDash val="solid"/>
                </a:ln>
                <a:highlight>
                  <a:srgbClr val="FFFF00"/>
                </a:highlight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があります　</a:t>
            </a:r>
            <a:r>
              <a:rPr lang="ja-JP" altLang="en-US" sz="1400" b="1" dirty="0">
                <a:ln w="6350" cmpd="sng">
                  <a:noFill/>
                  <a:prstDash val="solid"/>
                </a:ln>
                <a:highlight>
                  <a:srgbClr val="FFFF00"/>
                </a:highlight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迷惑解除</a:t>
            </a:r>
            <a:r>
              <a:rPr lang="ja-JP" altLang="en-US" sz="1400" dirty="0">
                <a:ln w="6350" cmpd="sng">
                  <a:noFill/>
                  <a:prstDash val="solid"/>
                </a:ln>
                <a:highlight>
                  <a:srgbClr val="FFFF00"/>
                </a:highlight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してください</a:t>
            </a:r>
            <a:endParaRPr lang="ja-JP" altLang="en-US" sz="400" cap="none" spc="0" dirty="0">
              <a:ln w="6350" cmpd="sng">
                <a:noFill/>
                <a:prstDash val="solid"/>
              </a:ln>
              <a:highlight>
                <a:srgbClr val="FFFF00"/>
              </a:highlight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20802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115</TotalTime>
  <Words>197</Words>
  <Application>Microsoft Office PowerPoint</Application>
  <PresentationFormat>A4 210 x 297 mm</PresentationFormat>
  <Paragraphs>34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HGPｺﾞｼｯｸM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komemushi@nifty.com</dc:creator>
  <cp:lastModifiedBy>komemushi@nifty.com</cp:lastModifiedBy>
  <cp:revision>2</cp:revision>
  <dcterms:created xsi:type="dcterms:W3CDTF">2024-11-10T11:52:35Z</dcterms:created>
  <dcterms:modified xsi:type="dcterms:W3CDTF">2025-05-01T00:33:08Z</dcterms:modified>
</cp:coreProperties>
</file>